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61" r:id="rId6"/>
    <p:sldId id="262" r:id="rId7"/>
    <p:sldId id="271" r:id="rId8"/>
    <p:sldId id="263" r:id="rId9"/>
    <p:sldId id="264" r:id="rId10"/>
    <p:sldId id="265" r:id="rId11"/>
    <p:sldId id="266" r:id="rId12"/>
    <p:sldId id="267" r:id="rId13"/>
    <p:sldId id="268" r:id="rId14"/>
    <p:sldId id="269" r:id="rId1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996600"/>
    <a:srgbClr val="990033"/>
    <a:srgbClr val="00CC99"/>
    <a:srgbClr val="0033CC"/>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39E8ADCE-700E-4365-B7B3-C0BCD754135A}" type="datetimeFigureOut">
              <a:rPr lang="es-MX" smtClean="0"/>
              <a:t>21/06/2017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1721808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9E8ADCE-700E-4365-B7B3-C0BCD754135A}" type="datetimeFigureOut">
              <a:rPr lang="es-MX" smtClean="0"/>
              <a:t>21/06/2017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276261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9E8ADCE-700E-4365-B7B3-C0BCD754135A}" type="datetimeFigureOut">
              <a:rPr lang="es-MX" smtClean="0"/>
              <a:t>21/06/2017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3331333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39E8ADCE-700E-4365-B7B3-C0BCD754135A}" type="datetimeFigureOut">
              <a:rPr lang="es-MX" smtClean="0"/>
              <a:t>21/06/2017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2031479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39E8ADCE-700E-4365-B7B3-C0BCD754135A}" type="datetimeFigureOut">
              <a:rPr lang="es-MX" smtClean="0"/>
              <a:t>21/06/2017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3679686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39E8ADCE-700E-4365-B7B3-C0BCD754135A}" type="datetimeFigureOut">
              <a:rPr lang="es-MX" smtClean="0"/>
              <a:t>21/06/2017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1833917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39E8ADCE-700E-4365-B7B3-C0BCD754135A}" type="datetimeFigureOut">
              <a:rPr lang="es-MX" smtClean="0"/>
              <a:t>21/06/2017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1833844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39E8ADCE-700E-4365-B7B3-C0BCD754135A}" type="datetimeFigureOut">
              <a:rPr lang="es-MX" smtClean="0"/>
              <a:t>21/06/2017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137514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9E8ADCE-700E-4365-B7B3-C0BCD754135A}" type="datetimeFigureOut">
              <a:rPr lang="es-MX" smtClean="0"/>
              <a:t>21/06/2017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3394798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9E8ADCE-700E-4365-B7B3-C0BCD754135A}" type="datetimeFigureOut">
              <a:rPr lang="es-MX" smtClean="0"/>
              <a:t>21/06/2017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2738401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39E8ADCE-700E-4365-B7B3-C0BCD754135A}" type="datetimeFigureOut">
              <a:rPr lang="es-MX" smtClean="0"/>
              <a:t>21/06/2017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39BB8225-F6BB-4CE1-B588-53E9B61D3DAE}" type="slidenum">
              <a:rPr lang="es-MX" smtClean="0"/>
              <a:t>‹Nº›</a:t>
            </a:fld>
            <a:endParaRPr lang="es-MX"/>
          </a:p>
        </p:txBody>
      </p:sp>
    </p:spTree>
    <p:extLst>
      <p:ext uri="{BB962C8B-B14F-4D97-AF65-F5344CB8AC3E}">
        <p14:creationId xmlns:p14="http://schemas.microsoft.com/office/powerpoint/2010/main" val="327849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8ADCE-700E-4365-B7B3-C0BCD754135A}" type="datetimeFigureOut">
              <a:rPr lang="es-MX" smtClean="0"/>
              <a:t>21/06/2017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B8225-F6BB-4CE1-B588-53E9B61D3DAE}" type="slidenum">
              <a:rPr lang="es-MX" smtClean="0"/>
              <a:t>‹Nº›</a:t>
            </a:fld>
            <a:endParaRPr lang="es-MX"/>
          </a:p>
        </p:txBody>
      </p:sp>
    </p:spTree>
    <p:extLst>
      <p:ext uri="{BB962C8B-B14F-4D97-AF65-F5344CB8AC3E}">
        <p14:creationId xmlns:p14="http://schemas.microsoft.com/office/powerpoint/2010/main" val="2578962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Resultado de imagen para flowers wallpaper vintage pur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ctrTitle"/>
          </p:nvPr>
        </p:nvSpPr>
        <p:spPr>
          <a:xfrm>
            <a:off x="4625202" y="1041400"/>
            <a:ext cx="6437830" cy="2387600"/>
          </a:xfrm>
        </p:spPr>
        <p:txBody>
          <a:bodyPr>
            <a:normAutofit fontScale="90000"/>
          </a:bodyPr>
          <a:lstStyle/>
          <a:p>
            <a:r>
              <a:rPr lang="es-MX" sz="9600" dirty="0" smtClean="0">
                <a:solidFill>
                  <a:srgbClr val="663300"/>
                </a:solidFill>
                <a:latin typeface="Jokerman" panose="04090605060D06020702" pitchFamily="82" charset="0"/>
              </a:rPr>
              <a:t>Te esperaré</a:t>
            </a:r>
            <a:endParaRPr lang="es-MX" sz="9600" dirty="0">
              <a:solidFill>
                <a:srgbClr val="663300"/>
              </a:solidFill>
              <a:latin typeface="Jokerman" panose="04090605060D06020702" pitchFamily="82" charset="0"/>
            </a:endParaRPr>
          </a:p>
        </p:txBody>
      </p:sp>
      <p:sp>
        <p:nvSpPr>
          <p:cNvPr id="3" name="Subtítulo 2"/>
          <p:cNvSpPr>
            <a:spLocks noGrp="1"/>
          </p:cNvSpPr>
          <p:nvPr>
            <p:ph type="subTitle" idx="1"/>
          </p:nvPr>
        </p:nvSpPr>
        <p:spPr>
          <a:xfrm>
            <a:off x="6245573" y="3771716"/>
            <a:ext cx="3197088" cy="1655762"/>
          </a:xfrm>
        </p:spPr>
        <p:txBody>
          <a:bodyPr>
            <a:normAutofit/>
          </a:bodyPr>
          <a:lstStyle/>
          <a:p>
            <a:r>
              <a:rPr lang="es-MX" sz="6600" dirty="0" smtClean="0">
                <a:solidFill>
                  <a:srgbClr val="990033"/>
                </a:solidFill>
                <a:latin typeface="Arial Rounded MT Bold" panose="020F0704030504030204" pitchFamily="34" charset="0"/>
              </a:rPr>
              <a:t>J. Lynn</a:t>
            </a:r>
            <a:endParaRPr lang="es-MX" sz="6600" dirty="0">
              <a:solidFill>
                <a:srgbClr val="990033"/>
              </a:solidFill>
              <a:latin typeface="Arial Rounded MT Bold" panose="020F0704030504030204" pitchFamily="34" charset="0"/>
            </a:endParaRPr>
          </a:p>
        </p:txBody>
      </p:sp>
      <p:pic>
        <p:nvPicPr>
          <p:cNvPr id="9" name="Picture 4" descr="Resultado de imagen para te esperare j lyn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7976" y="1041400"/>
            <a:ext cx="2748865" cy="42138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577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3">
                                            <p:txEl>
                                              <p:pRg st="0" end="0"/>
                                            </p:txEl>
                                          </p:spTgt>
                                        </p:tgtEl>
                                        <p:attrNameLst>
                                          <p:attrName>style.visibility</p:attrName>
                                        </p:attrNameLst>
                                      </p:cBhvr>
                                      <p:to>
                                        <p:strVal val="visible"/>
                                      </p:to>
                                    </p:set>
                                    <p:animEffect transition="in" filter="wipe(down)">
                                      <p:cBhvr>
                                        <p:cTn id="39" dur="580">
                                          <p:stCondLst>
                                            <p:cond delay="0"/>
                                          </p:stCondLst>
                                        </p:cTn>
                                        <p:tgtEl>
                                          <p:spTgt spid="3">
                                            <p:txEl>
                                              <p:pRg st="0" end="0"/>
                                            </p:txEl>
                                          </p:spTgt>
                                        </p:tgtEl>
                                      </p:cBhvr>
                                    </p:animEffect>
                                    <p:anim calcmode="lin" valueType="num">
                                      <p:cBhvr>
                                        <p:cTn id="4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0" end="0"/>
                                            </p:txEl>
                                          </p:spTgt>
                                        </p:tgtEl>
                                      </p:cBhvr>
                                      <p:to x="100000" y="60000"/>
                                    </p:animScale>
                                    <p:animScale>
                                      <p:cBhvr>
                                        <p:cTn id="46" dur="166" decel="50000">
                                          <p:stCondLst>
                                            <p:cond delay="676"/>
                                          </p:stCondLst>
                                        </p:cTn>
                                        <p:tgtEl>
                                          <p:spTgt spid="3">
                                            <p:txEl>
                                              <p:pRg st="0" end="0"/>
                                            </p:txEl>
                                          </p:spTgt>
                                        </p:tgtEl>
                                      </p:cBhvr>
                                      <p:to x="100000" y="100000"/>
                                    </p:animScale>
                                    <p:animScale>
                                      <p:cBhvr>
                                        <p:cTn id="47" dur="26">
                                          <p:stCondLst>
                                            <p:cond delay="1312"/>
                                          </p:stCondLst>
                                        </p:cTn>
                                        <p:tgtEl>
                                          <p:spTgt spid="3">
                                            <p:txEl>
                                              <p:pRg st="0" end="0"/>
                                            </p:txEl>
                                          </p:spTgt>
                                        </p:tgtEl>
                                      </p:cBhvr>
                                      <p:to x="100000" y="80000"/>
                                    </p:animScale>
                                    <p:animScale>
                                      <p:cBhvr>
                                        <p:cTn id="48" dur="166" decel="50000">
                                          <p:stCondLst>
                                            <p:cond delay="1338"/>
                                          </p:stCondLst>
                                        </p:cTn>
                                        <p:tgtEl>
                                          <p:spTgt spid="3">
                                            <p:txEl>
                                              <p:pRg st="0" end="0"/>
                                            </p:txEl>
                                          </p:spTgt>
                                        </p:tgtEl>
                                      </p:cBhvr>
                                      <p:to x="100000" y="100000"/>
                                    </p:animScale>
                                    <p:animScale>
                                      <p:cBhvr>
                                        <p:cTn id="49" dur="26">
                                          <p:stCondLst>
                                            <p:cond delay="1642"/>
                                          </p:stCondLst>
                                        </p:cTn>
                                        <p:tgtEl>
                                          <p:spTgt spid="3">
                                            <p:txEl>
                                              <p:pRg st="0" end="0"/>
                                            </p:txEl>
                                          </p:spTgt>
                                        </p:tgtEl>
                                      </p:cBhvr>
                                      <p:to x="100000" y="90000"/>
                                    </p:animScale>
                                    <p:animScale>
                                      <p:cBhvr>
                                        <p:cTn id="50" dur="166" decel="50000">
                                          <p:stCondLst>
                                            <p:cond delay="1668"/>
                                          </p:stCondLst>
                                        </p:cTn>
                                        <p:tgtEl>
                                          <p:spTgt spid="3">
                                            <p:txEl>
                                              <p:pRg st="0" end="0"/>
                                            </p:txEl>
                                          </p:spTgt>
                                        </p:tgtEl>
                                      </p:cBhvr>
                                      <p:to x="100000" y="100000"/>
                                    </p:animScale>
                                    <p:animScale>
                                      <p:cBhvr>
                                        <p:cTn id="51" dur="26">
                                          <p:stCondLst>
                                            <p:cond delay="1808"/>
                                          </p:stCondLst>
                                        </p:cTn>
                                        <p:tgtEl>
                                          <p:spTgt spid="3">
                                            <p:txEl>
                                              <p:pRg st="0" end="0"/>
                                            </p:txEl>
                                          </p:spTgt>
                                        </p:tgtEl>
                                      </p:cBhvr>
                                      <p:to x="100000" y="95000"/>
                                    </p:animScale>
                                    <p:animScale>
                                      <p:cBhvr>
                                        <p:cTn id="52"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0"/>
            <a:ext cx="10515600" cy="1325563"/>
          </a:xfrm>
        </p:spPr>
        <p:txBody>
          <a:bodyPr>
            <a:normAutofit/>
          </a:bodyPr>
          <a:lstStyle/>
          <a:p>
            <a:pPr algn="ctr"/>
            <a:r>
              <a:rPr lang="es-MX" sz="8000" b="1" dirty="0" smtClean="0">
                <a:solidFill>
                  <a:srgbClr val="990033"/>
                </a:solidFill>
                <a:latin typeface="AR CARTER" panose="02000000000000000000" pitchFamily="2" charset="0"/>
              </a:rPr>
              <a:t>Lenguaje empleado</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838200" y="2296272"/>
            <a:ext cx="10515600" cy="4351338"/>
          </a:xfrm>
        </p:spPr>
        <p:txBody>
          <a:bodyPr/>
          <a:lstStyle/>
          <a:p>
            <a:pPr marL="0" indent="0" algn="just">
              <a:buNone/>
            </a:pPr>
            <a:r>
              <a:rPr lang="es-MX" b="1" dirty="0" smtClean="0">
                <a:solidFill>
                  <a:srgbClr val="996600"/>
                </a:solidFill>
                <a:latin typeface="Century Gothic" panose="020B0502020202020204" pitchFamily="34" charset="0"/>
              </a:rPr>
              <a:t>Estampar: </a:t>
            </a:r>
            <a:r>
              <a:rPr lang="es-MX" b="1" dirty="0">
                <a:solidFill>
                  <a:srgbClr val="008080"/>
                </a:solidFill>
                <a:latin typeface="Century Gothic" panose="020B0502020202020204" pitchFamily="34" charset="0"/>
              </a:rPr>
              <a:t>dejar marcada una señal </a:t>
            </a:r>
            <a:r>
              <a:rPr lang="es-MX" b="1" dirty="0" smtClean="0">
                <a:solidFill>
                  <a:srgbClr val="008080"/>
                </a:solidFill>
                <a:latin typeface="Century Gothic" panose="020B0502020202020204" pitchFamily="34" charset="0"/>
              </a:rPr>
              <a:t>sobre una</a:t>
            </a:r>
            <a:r>
              <a:rPr lang="es-MX" b="1" dirty="0">
                <a:solidFill>
                  <a:srgbClr val="008080"/>
                </a:solidFill>
                <a:latin typeface="Century Gothic" panose="020B0502020202020204" pitchFamily="34" charset="0"/>
              </a:rPr>
              <a:t> cosa mediante </a:t>
            </a:r>
            <a:r>
              <a:rPr lang="es-MX" b="1" dirty="0" smtClean="0">
                <a:solidFill>
                  <a:srgbClr val="008080"/>
                </a:solidFill>
                <a:latin typeface="Century Gothic" panose="020B0502020202020204" pitchFamily="34" charset="0"/>
              </a:rPr>
              <a:t>presión.</a:t>
            </a:r>
          </a:p>
          <a:p>
            <a:pPr marL="0" indent="0" algn="just">
              <a:buNone/>
            </a:pPr>
            <a:endParaRPr lang="es-MX" b="1" dirty="0" smtClean="0">
              <a:solidFill>
                <a:srgbClr val="008080"/>
              </a:solidFill>
              <a:latin typeface="Century Gothic" panose="020B0502020202020204" pitchFamily="34" charset="0"/>
            </a:endParaRPr>
          </a:p>
          <a:p>
            <a:pPr marL="0" indent="0" algn="just">
              <a:buNone/>
            </a:pPr>
            <a:r>
              <a:rPr lang="es-MX" b="1" dirty="0" smtClean="0">
                <a:solidFill>
                  <a:srgbClr val="996600"/>
                </a:solidFill>
                <a:latin typeface="Century Gothic" panose="020B0502020202020204" pitchFamily="34" charset="0"/>
              </a:rPr>
              <a:t>Ruborizar: </a:t>
            </a:r>
            <a:r>
              <a:rPr lang="es-MX" b="1" dirty="0" smtClean="0">
                <a:solidFill>
                  <a:srgbClr val="008080"/>
                </a:solidFill>
                <a:latin typeface="Century Gothic" panose="020B0502020202020204" pitchFamily="34" charset="0"/>
              </a:rPr>
              <a:t>Avergonzado, colorado.</a:t>
            </a:r>
          </a:p>
          <a:p>
            <a:pPr marL="0" indent="0" algn="just">
              <a:buNone/>
            </a:pPr>
            <a:r>
              <a:rPr lang="es-MX" b="1" dirty="0" smtClean="0">
                <a:solidFill>
                  <a:srgbClr val="008080"/>
                </a:solidFill>
                <a:latin typeface="Century Gothic" panose="020B0502020202020204" pitchFamily="34" charset="0"/>
              </a:rPr>
              <a:t> </a:t>
            </a:r>
          </a:p>
          <a:p>
            <a:pPr marL="0" indent="0" algn="just">
              <a:buNone/>
            </a:pPr>
            <a:r>
              <a:rPr lang="es-MX" b="1" dirty="0" smtClean="0">
                <a:solidFill>
                  <a:srgbClr val="996600"/>
                </a:solidFill>
                <a:latin typeface="Century Gothic" panose="020B0502020202020204" pitchFamily="34" charset="0"/>
              </a:rPr>
              <a:t>Ostras: </a:t>
            </a:r>
            <a:r>
              <a:rPr lang="es-MX" b="1" dirty="0" smtClean="0">
                <a:solidFill>
                  <a:srgbClr val="008080"/>
                </a:solidFill>
                <a:latin typeface="Century Gothic" panose="020B0502020202020204" pitchFamily="34" charset="0"/>
              </a:rPr>
              <a:t>Admiración, asombro.</a:t>
            </a:r>
          </a:p>
          <a:p>
            <a:pPr marL="0" indent="0" algn="just">
              <a:buNone/>
            </a:pPr>
            <a:r>
              <a:rPr lang="es-MX" b="1" dirty="0" smtClean="0">
                <a:solidFill>
                  <a:srgbClr val="008080"/>
                </a:solidFill>
                <a:latin typeface="Century Gothic" panose="020B0502020202020204" pitchFamily="34" charset="0"/>
              </a:rPr>
              <a:t> </a:t>
            </a:r>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781"/>
            <a:ext cx="12192000" cy="1650794"/>
          </a:xfrm>
          <a:prstGeom prst="rect">
            <a:avLst/>
          </a:prstGeom>
        </p:spPr>
      </p:pic>
    </p:spTree>
    <p:extLst>
      <p:ext uri="{BB962C8B-B14F-4D97-AF65-F5344CB8AC3E}">
        <p14:creationId xmlns:p14="http://schemas.microsoft.com/office/powerpoint/2010/main" val="2062626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714935" y="102113"/>
            <a:ext cx="10762129" cy="1325563"/>
          </a:xfrm>
        </p:spPr>
        <p:txBody>
          <a:bodyPr>
            <a:noAutofit/>
          </a:bodyPr>
          <a:lstStyle/>
          <a:p>
            <a:pPr algn="ctr"/>
            <a:r>
              <a:rPr lang="es-MX" sz="8000" b="1" dirty="0" smtClean="0">
                <a:solidFill>
                  <a:srgbClr val="990033"/>
                </a:solidFill>
                <a:latin typeface="AR CARTER" panose="02000000000000000000" pitchFamily="2" charset="0"/>
              </a:rPr>
              <a:t>El título en relación con la historia</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838199" y="2376954"/>
            <a:ext cx="10515600" cy="4351338"/>
          </a:xfrm>
        </p:spPr>
        <p:txBody>
          <a:bodyPr/>
          <a:lstStyle/>
          <a:p>
            <a:pPr algn="just"/>
            <a:r>
              <a:rPr lang="es-MX" b="1" dirty="0" smtClean="0">
                <a:solidFill>
                  <a:srgbClr val="008080"/>
                </a:solidFill>
                <a:latin typeface="Century Gothic" panose="020B0502020202020204" pitchFamily="34" charset="0"/>
              </a:rPr>
              <a:t>La </a:t>
            </a:r>
            <a:r>
              <a:rPr lang="es-MX" b="1" dirty="0">
                <a:solidFill>
                  <a:srgbClr val="008080"/>
                </a:solidFill>
                <a:latin typeface="Century Gothic" panose="020B0502020202020204" pitchFamily="34" charset="0"/>
              </a:rPr>
              <a:t>trama de la novela empieza cuando </a:t>
            </a:r>
            <a:r>
              <a:rPr lang="es-MX" b="1" dirty="0" err="1" smtClean="0">
                <a:solidFill>
                  <a:srgbClr val="008080"/>
                </a:solidFill>
                <a:latin typeface="Century Gothic" panose="020B0502020202020204" pitchFamily="34" charset="0"/>
              </a:rPr>
              <a:t>Avery</a:t>
            </a:r>
            <a:r>
              <a:rPr lang="es-MX" b="1" dirty="0" smtClean="0">
                <a:solidFill>
                  <a:srgbClr val="008080"/>
                </a:solidFill>
                <a:latin typeface="Century Gothic" panose="020B0502020202020204" pitchFamily="34" charset="0"/>
              </a:rPr>
              <a:t> </a:t>
            </a:r>
            <a:r>
              <a:rPr lang="es-MX" b="1" dirty="0">
                <a:solidFill>
                  <a:srgbClr val="008080"/>
                </a:solidFill>
                <a:latin typeface="Century Gothic" panose="020B0502020202020204" pitchFamily="34" charset="0"/>
              </a:rPr>
              <a:t>conoce a un chico muy atractivo en la universidad; la protagonista esconde un secreto </a:t>
            </a:r>
            <a:r>
              <a:rPr lang="es-MX" b="1" dirty="0" smtClean="0">
                <a:solidFill>
                  <a:srgbClr val="008080"/>
                </a:solidFill>
                <a:latin typeface="Century Gothic" panose="020B0502020202020204" pitchFamily="34" charset="0"/>
              </a:rPr>
              <a:t>que la lastimó </a:t>
            </a:r>
            <a:r>
              <a:rPr lang="es-MX" b="1" dirty="0">
                <a:solidFill>
                  <a:srgbClr val="008080"/>
                </a:solidFill>
                <a:latin typeface="Century Gothic" panose="020B0502020202020204" pitchFamily="34" charset="0"/>
              </a:rPr>
              <a:t>mucho en el pasado, ella tiene miedo que </a:t>
            </a:r>
            <a:r>
              <a:rPr lang="es-MX" b="1" dirty="0" err="1">
                <a:solidFill>
                  <a:srgbClr val="008080"/>
                </a:solidFill>
                <a:latin typeface="Century Gothic" panose="020B0502020202020204" pitchFamily="34" charset="0"/>
              </a:rPr>
              <a:t>Cam</a:t>
            </a:r>
            <a:r>
              <a:rPr lang="es-MX" b="1" dirty="0">
                <a:solidFill>
                  <a:srgbClr val="008080"/>
                </a:solidFill>
                <a:latin typeface="Century Gothic" panose="020B0502020202020204" pitchFamily="34" charset="0"/>
              </a:rPr>
              <a:t> sepa la verdad, sin embargo, el presiente que le oculta la verdad, aun así el esta dispuesto a esperarla.</a:t>
            </a:r>
          </a:p>
          <a:p>
            <a:pPr marL="0" indent="0">
              <a:buNone/>
            </a:pPr>
            <a:endParaRPr lang="es-MX" dirty="0"/>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8275"/>
            <a:ext cx="12192000" cy="1650794"/>
          </a:xfrm>
          <a:prstGeom prst="rect">
            <a:avLst/>
          </a:prstGeom>
        </p:spPr>
      </p:pic>
    </p:spTree>
    <p:extLst>
      <p:ext uri="{BB962C8B-B14F-4D97-AF65-F5344CB8AC3E}">
        <p14:creationId xmlns:p14="http://schemas.microsoft.com/office/powerpoint/2010/main" val="3108154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434711" y="-257662"/>
            <a:ext cx="7322577" cy="1600200"/>
          </a:xfrm>
        </p:spPr>
        <p:txBody>
          <a:bodyPr>
            <a:noAutofit/>
          </a:bodyPr>
          <a:lstStyle/>
          <a:p>
            <a:pPr algn="ctr"/>
            <a:r>
              <a:rPr lang="es-MX" sz="6000" b="1" dirty="0" smtClean="0">
                <a:solidFill>
                  <a:srgbClr val="990033"/>
                </a:solidFill>
                <a:latin typeface="AR CARTER" panose="02000000000000000000" pitchFamily="2" charset="0"/>
              </a:rPr>
              <a:t>Tipo de narrador</a:t>
            </a:r>
            <a:endParaRPr lang="es-MX" sz="6000" b="1" dirty="0">
              <a:solidFill>
                <a:srgbClr val="990033"/>
              </a:solidFill>
              <a:latin typeface="AR CARTER" panose="02000000000000000000" pitchFamily="2" charset="0"/>
            </a:endParaRPr>
          </a:p>
        </p:txBody>
      </p:sp>
      <p:sp>
        <p:nvSpPr>
          <p:cNvPr id="4" name="Marcador de texto 3"/>
          <p:cNvSpPr>
            <a:spLocks noGrp="1"/>
          </p:cNvSpPr>
          <p:nvPr>
            <p:ph type="body" sz="half" idx="2"/>
          </p:nvPr>
        </p:nvSpPr>
        <p:spPr>
          <a:xfrm>
            <a:off x="839787" y="3429000"/>
            <a:ext cx="4969342" cy="3811588"/>
          </a:xfrm>
        </p:spPr>
        <p:txBody>
          <a:bodyPr/>
          <a:lstStyle/>
          <a:p>
            <a:pPr algn="just"/>
            <a:r>
              <a:rPr lang="es-MX" sz="2400" b="1" dirty="0" smtClean="0">
                <a:solidFill>
                  <a:srgbClr val="008080"/>
                </a:solidFill>
                <a:latin typeface="Century Gothic" panose="020B0502020202020204" pitchFamily="34" charset="0"/>
              </a:rPr>
              <a:t>La historia es narrada en primera persona; pues Avery va </a:t>
            </a:r>
            <a:r>
              <a:rPr lang="es-MX" sz="2400" b="1" dirty="0">
                <a:solidFill>
                  <a:srgbClr val="008080"/>
                </a:solidFill>
                <a:latin typeface="Century Gothic" panose="020B0502020202020204" pitchFamily="34" charset="0"/>
              </a:rPr>
              <a:t>narrando de manera detallada como van sucediendo los hechos de su vida a partir de que </a:t>
            </a:r>
            <a:r>
              <a:rPr lang="es-MX" sz="2400" b="1" dirty="0" smtClean="0">
                <a:solidFill>
                  <a:srgbClr val="008080"/>
                </a:solidFill>
                <a:latin typeface="Century Gothic" panose="020B0502020202020204" pitchFamily="34" charset="0"/>
              </a:rPr>
              <a:t>comienza </a:t>
            </a:r>
            <a:r>
              <a:rPr lang="es-MX" sz="2400" b="1" dirty="0">
                <a:solidFill>
                  <a:srgbClr val="008080"/>
                </a:solidFill>
                <a:latin typeface="Century Gothic" panose="020B0502020202020204" pitchFamily="34" charset="0"/>
              </a:rPr>
              <a:t>la universidad lejos de su familia y de su país.</a:t>
            </a:r>
          </a:p>
          <a:p>
            <a:endParaRPr lang="es-MX" dirty="0" smtClean="0"/>
          </a:p>
          <a:p>
            <a:endParaRPr lang="es-MX" dirty="0"/>
          </a:p>
        </p:txBody>
      </p:sp>
      <p:pic>
        <p:nvPicPr>
          <p:cNvPr id="2050" name="Picture 2" descr="Resultado de imagen para narrador en primera perso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8916" y="2569069"/>
            <a:ext cx="3900174" cy="3949233"/>
          </a:xfrm>
          <a:prstGeom prst="rect">
            <a:avLst/>
          </a:prstGeom>
          <a:noFill/>
          <a:extLst>
            <a:ext uri="{909E8E84-426E-40DD-AFC4-6F175D3DCCD1}">
              <a14:hiddenFill xmlns:a14="http://schemas.microsoft.com/office/drawing/2010/main">
                <a:solidFill>
                  <a:srgbClr val="FFFFFF"/>
                </a:solidFill>
              </a14:hiddenFill>
            </a:ext>
          </a:extLst>
        </p:spPr>
      </p:pic>
      <p:pic>
        <p:nvPicPr>
          <p:cNvPr id="7" name="Marcador de contenido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18275"/>
            <a:ext cx="12192000" cy="1650794"/>
          </a:xfrm>
          <a:prstGeom prst="rect">
            <a:avLst/>
          </a:prstGeom>
        </p:spPr>
      </p:pic>
    </p:spTree>
    <p:extLst>
      <p:ext uri="{BB962C8B-B14F-4D97-AF65-F5344CB8AC3E}">
        <p14:creationId xmlns:p14="http://schemas.microsoft.com/office/powerpoint/2010/main" val="2676998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0"/>
            <a:ext cx="10515600" cy="1325563"/>
          </a:xfrm>
        </p:spPr>
        <p:txBody>
          <a:bodyPr>
            <a:normAutofit/>
          </a:bodyPr>
          <a:lstStyle/>
          <a:p>
            <a:pPr algn="ctr"/>
            <a:r>
              <a:rPr lang="es-MX" sz="8000" b="1" dirty="0" smtClean="0">
                <a:solidFill>
                  <a:srgbClr val="990033"/>
                </a:solidFill>
                <a:latin typeface="AR CARTER" panose="02000000000000000000" pitchFamily="2" charset="0"/>
              </a:rPr>
              <a:t>Valoración personal</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838200" y="2313575"/>
            <a:ext cx="10515600" cy="4351338"/>
          </a:xfrm>
        </p:spPr>
        <p:txBody>
          <a:bodyPr>
            <a:normAutofit/>
          </a:bodyPr>
          <a:lstStyle/>
          <a:p>
            <a:pPr algn="just"/>
            <a:r>
              <a:rPr lang="es-MX" b="1" dirty="0" smtClean="0">
                <a:solidFill>
                  <a:srgbClr val="008080"/>
                </a:solidFill>
                <a:latin typeface="Century Gothic" panose="020B0502020202020204" pitchFamily="34" charset="0"/>
              </a:rPr>
              <a:t>Es una novela buena, ya que representa bien el género, pues está muy encaminada a un público determinado, además de que entretiene y la forma de ser de los personajes es agradable. La trama tiene un buen ritmo, no precipita las cosas, haciendo así que las reacciones de los personajes sean creíbles; los personajes secundarios están bien utilizados. </a:t>
            </a:r>
            <a:endParaRPr lang="es-MX" b="1" dirty="0">
              <a:solidFill>
                <a:srgbClr val="008080"/>
              </a:solidFill>
              <a:latin typeface="Century Gothic" panose="020B0502020202020204" pitchFamily="34" charset="0"/>
            </a:endParaRPr>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781"/>
            <a:ext cx="12192000" cy="1650794"/>
          </a:xfrm>
          <a:prstGeom prst="rect">
            <a:avLst/>
          </a:prstGeom>
        </p:spPr>
      </p:pic>
    </p:spTree>
    <p:extLst>
      <p:ext uri="{BB962C8B-B14F-4D97-AF65-F5344CB8AC3E}">
        <p14:creationId xmlns:p14="http://schemas.microsoft.com/office/powerpoint/2010/main" val="3773545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109631"/>
            <a:ext cx="10515600" cy="1325563"/>
          </a:xfrm>
        </p:spPr>
        <p:txBody>
          <a:bodyPr>
            <a:normAutofit/>
          </a:bodyPr>
          <a:lstStyle/>
          <a:p>
            <a:pPr algn="ctr"/>
            <a:r>
              <a:rPr lang="es-MX" sz="8000" b="1" dirty="0" smtClean="0">
                <a:solidFill>
                  <a:srgbClr val="990033"/>
                </a:solidFill>
                <a:latin typeface="AR CARTER" panose="02000000000000000000" pitchFamily="2" charset="0"/>
              </a:rPr>
              <a:t>Conclusiones</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838200" y="2323166"/>
            <a:ext cx="10515600" cy="4351338"/>
          </a:xfrm>
        </p:spPr>
        <p:txBody>
          <a:bodyPr/>
          <a:lstStyle/>
          <a:p>
            <a:pPr algn="just"/>
            <a:r>
              <a:rPr lang="es-MX" b="1" dirty="0">
                <a:solidFill>
                  <a:srgbClr val="008080"/>
                </a:solidFill>
                <a:latin typeface="Century Gothic" panose="020B0502020202020204" pitchFamily="34" charset="0"/>
              </a:rPr>
              <a:t>El pasado siempre está ahí, ya sea en forma de miedo o en una persona que no nos deja. Y a esto es a lo que se enfrentan ambos personajes. </a:t>
            </a:r>
            <a:endParaRPr lang="es-MX" b="1" dirty="0" smtClean="0">
              <a:solidFill>
                <a:srgbClr val="008080"/>
              </a:solidFill>
              <a:latin typeface="Century Gothic" panose="020B0502020202020204" pitchFamily="34" charset="0"/>
            </a:endParaRPr>
          </a:p>
          <a:p>
            <a:pPr marL="0" indent="0" algn="just">
              <a:buNone/>
            </a:pPr>
            <a:endParaRPr lang="es-MX" b="1" dirty="0">
              <a:solidFill>
                <a:srgbClr val="008080"/>
              </a:solidFill>
              <a:latin typeface="Century Gothic" panose="020B0502020202020204" pitchFamily="34" charset="0"/>
            </a:endParaRPr>
          </a:p>
          <a:p>
            <a:pPr algn="just"/>
            <a:r>
              <a:rPr lang="es-MX" b="1" dirty="0">
                <a:solidFill>
                  <a:srgbClr val="008080"/>
                </a:solidFill>
                <a:latin typeface="Century Gothic" panose="020B0502020202020204" pitchFamily="34" charset="0"/>
              </a:rPr>
              <a:t>Avery no desea contarle nada a nadie y Cam va a ciegas en un terreno en el que sabe que algo puede estallar muy pronto. </a:t>
            </a:r>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781"/>
            <a:ext cx="12192000" cy="1650794"/>
          </a:xfrm>
          <a:prstGeom prst="rect">
            <a:avLst/>
          </a:prstGeom>
        </p:spPr>
      </p:pic>
    </p:spTree>
    <p:extLst>
      <p:ext uri="{BB962C8B-B14F-4D97-AF65-F5344CB8AC3E}">
        <p14:creationId xmlns:p14="http://schemas.microsoft.com/office/powerpoint/2010/main" val="1145675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162615"/>
            <a:ext cx="10515600" cy="1325563"/>
          </a:xfrm>
        </p:spPr>
        <p:txBody>
          <a:bodyPr>
            <a:normAutofit/>
          </a:bodyPr>
          <a:lstStyle/>
          <a:p>
            <a:pPr algn="ctr"/>
            <a:r>
              <a:rPr lang="es-MX" sz="8000" b="1" dirty="0" smtClean="0">
                <a:solidFill>
                  <a:srgbClr val="990033"/>
                </a:solidFill>
                <a:latin typeface="AR CARTER" panose="02000000000000000000" pitchFamily="2" charset="0"/>
              </a:rPr>
              <a:t>Preguntas de inicio</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838200" y="2323166"/>
            <a:ext cx="10515600" cy="4351338"/>
          </a:xfrm>
        </p:spPr>
        <p:txBody>
          <a:bodyPr>
            <a:normAutofit fontScale="70000" lnSpcReduction="20000"/>
          </a:bodyPr>
          <a:lstStyle/>
          <a:p>
            <a:r>
              <a:rPr lang="es-MX" b="1" dirty="0" smtClean="0">
                <a:solidFill>
                  <a:srgbClr val="008080"/>
                </a:solidFill>
                <a:latin typeface="Century Gothic" panose="020B0502020202020204" pitchFamily="34" charset="0"/>
              </a:rPr>
              <a:t>¿Cuál es tu mayor miedo? </a:t>
            </a:r>
          </a:p>
          <a:p>
            <a:pPr marL="0" indent="0">
              <a:buNone/>
            </a:pPr>
            <a:endParaRPr lang="es-MX" b="1" dirty="0" smtClean="0">
              <a:solidFill>
                <a:srgbClr val="008080"/>
              </a:solidFill>
              <a:latin typeface="Century Gothic" panose="020B0502020202020204" pitchFamily="34" charset="0"/>
            </a:endParaRPr>
          </a:p>
          <a:p>
            <a:r>
              <a:rPr lang="es-MX" b="1" dirty="0" smtClean="0">
                <a:solidFill>
                  <a:srgbClr val="008080"/>
                </a:solidFill>
                <a:latin typeface="Century Gothic" panose="020B0502020202020204" pitchFamily="34" charset="0"/>
              </a:rPr>
              <a:t>¿En qué te sientes inseguro? </a:t>
            </a:r>
          </a:p>
          <a:p>
            <a:pPr marL="0" indent="0">
              <a:buNone/>
            </a:pPr>
            <a:endParaRPr lang="es-MX" b="1" dirty="0" smtClean="0">
              <a:solidFill>
                <a:srgbClr val="008080"/>
              </a:solidFill>
              <a:latin typeface="Century Gothic" panose="020B0502020202020204" pitchFamily="34" charset="0"/>
            </a:endParaRPr>
          </a:p>
          <a:p>
            <a:r>
              <a:rPr lang="es-MX" b="1" dirty="0" smtClean="0">
                <a:solidFill>
                  <a:srgbClr val="008080"/>
                </a:solidFill>
                <a:latin typeface="Century Gothic" panose="020B0502020202020204" pitchFamily="34" charset="0"/>
              </a:rPr>
              <a:t>¿Cómo lo has superado? </a:t>
            </a:r>
          </a:p>
          <a:p>
            <a:pPr marL="0" indent="0">
              <a:buNone/>
            </a:pPr>
            <a:endParaRPr lang="es-MX" b="1" dirty="0" smtClean="0">
              <a:solidFill>
                <a:srgbClr val="008080"/>
              </a:solidFill>
              <a:latin typeface="Century Gothic" panose="020B0502020202020204" pitchFamily="34" charset="0"/>
            </a:endParaRPr>
          </a:p>
          <a:p>
            <a:r>
              <a:rPr lang="es-MX" b="1" dirty="0">
                <a:solidFill>
                  <a:srgbClr val="008080"/>
                </a:solidFill>
                <a:latin typeface="Century Gothic" panose="020B0502020202020204" pitchFamily="34" charset="0"/>
              </a:rPr>
              <a:t>¿Crees que es mejor esperar o buscar a tu chico (a) especial</a:t>
            </a:r>
            <a:r>
              <a:rPr lang="es-MX" b="1" dirty="0" smtClean="0">
                <a:solidFill>
                  <a:srgbClr val="008080"/>
                </a:solidFill>
                <a:latin typeface="Century Gothic" panose="020B0502020202020204" pitchFamily="34" charset="0"/>
              </a:rPr>
              <a:t>?</a:t>
            </a:r>
          </a:p>
          <a:p>
            <a:pPr marL="0" indent="0">
              <a:buNone/>
            </a:pPr>
            <a:endParaRPr lang="es-MX" b="1" dirty="0">
              <a:solidFill>
                <a:srgbClr val="008080"/>
              </a:solidFill>
              <a:latin typeface="Century Gothic" panose="020B0502020202020204" pitchFamily="34" charset="0"/>
            </a:endParaRPr>
          </a:p>
          <a:p>
            <a:r>
              <a:rPr lang="es-MX" b="1" dirty="0">
                <a:solidFill>
                  <a:srgbClr val="008080"/>
                </a:solidFill>
                <a:latin typeface="Century Gothic" panose="020B0502020202020204" pitchFamily="34" charset="0"/>
              </a:rPr>
              <a:t>¿Alguna vez te has guardado un secreto y has tendido miedo de contarlo?</a:t>
            </a:r>
          </a:p>
          <a:p>
            <a:endParaRPr lang="es-MX" b="1" dirty="0">
              <a:solidFill>
                <a:srgbClr val="008080"/>
              </a:solidFill>
              <a:latin typeface="Century Gothic" panose="020B0502020202020204" pitchFamily="34" charset="0"/>
            </a:endParaRPr>
          </a:p>
          <a:p>
            <a:r>
              <a:rPr lang="es-MX" b="1" dirty="0">
                <a:solidFill>
                  <a:srgbClr val="008080"/>
                </a:solidFill>
                <a:latin typeface="Century Gothic" panose="020B0502020202020204" pitchFamily="34" charset="0"/>
              </a:rPr>
              <a:t>¿Cuándo te gusta un chico (a) crees que vale la pena volver a enamorarte</a:t>
            </a:r>
            <a:r>
              <a:rPr lang="es-MX" b="1" dirty="0" smtClean="0">
                <a:solidFill>
                  <a:srgbClr val="008080"/>
                </a:solidFill>
                <a:latin typeface="Century Gothic" panose="020B0502020202020204" pitchFamily="34" charset="0"/>
              </a:rPr>
              <a:t>?</a:t>
            </a:r>
            <a:endParaRPr lang="es-MX" b="1" dirty="0">
              <a:solidFill>
                <a:srgbClr val="008080"/>
              </a:solidFill>
              <a:latin typeface="Century Gothic" panose="020B0502020202020204" pitchFamily="34" charset="0"/>
            </a:endParaRPr>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781"/>
            <a:ext cx="12192000" cy="1650794"/>
          </a:xfrm>
          <a:prstGeom prst="rect">
            <a:avLst/>
          </a:prstGeom>
        </p:spPr>
      </p:pic>
    </p:spTree>
    <p:extLst>
      <p:ext uri="{BB962C8B-B14F-4D97-AF65-F5344CB8AC3E}">
        <p14:creationId xmlns:p14="http://schemas.microsoft.com/office/powerpoint/2010/main" val="1791956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0"/>
            <a:ext cx="10515600" cy="1325563"/>
          </a:xfrm>
        </p:spPr>
        <p:txBody>
          <a:bodyPr>
            <a:normAutofit/>
          </a:bodyPr>
          <a:lstStyle/>
          <a:p>
            <a:pPr algn="ctr"/>
            <a:r>
              <a:rPr lang="es-MX" sz="8000" b="1" dirty="0" smtClean="0">
                <a:solidFill>
                  <a:srgbClr val="990033"/>
                </a:solidFill>
                <a:latin typeface="AR CARTER" panose="02000000000000000000" pitchFamily="2" charset="0"/>
              </a:rPr>
              <a:t>J. Lynn</a:t>
            </a:r>
            <a:endParaRPr lang="es-MX" sz="8000" b="1" dirty="0">
              <a:solidFill>
                <a:srgbClr val="990033"/>
              </a:solidFill>
              <a:latin typeface="AR CARTER" panose="02000000000000000000" pitchFamily="2" charset="0"/>
            </a:endParaRPr>
          </a:p>
        </p:txBody>
      </p:sp>
      <p:pic>
        <p:nvPicPr>
          <p:cNvPr id="5" name="Marcador de contenido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662781"/>
            <a:ext cx="12192000" cy="1650794"/>
          </a:xfrm>
        </p:spPr>
      </p:pic>
      <p:pic>
        <p:nvPicPr>
          <p:cNvPr id="2056" name="Picture 8" descr="http://1.bp.blogspot.com/-MNO_CfrGXRo/UoqOnLBFPvI/AAAAAAAAB9g/lfuoELRz0nI/s1600/jennifer+L+armentrou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1" y="2489121"/>
            <a:ext cx="2850016" cy="3927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3150335" y="2313575"/>
            <a:ext cx="8893747" cy="4278094"/>
          </a:xfrm>
          <a:prstGeom prst="rect">
            <a:avLst/>
          </a:prstGeom>
          <a:noFill/>
        </p:spPr>
        <p:txBody>
          <a:bodyPr wrap="square" rtlCol="0">
            <a:spAutoFit/>
          </a:bodyPr>
          <a:lstStyle/>
          <a:p>
            <a:pPr algn="just"/>
            <a:r>
              <a:rPr lang="es-MX" sz="1600" b="1" dirty="0">
                <a:solidFill>
                  <a:srgbClr val="008080"/>
                </a:solidFill>
                <a:latin typeface="Century Gothic" panose="020B0502020202020204" pitchFamily="34" charset="0"/>
              </a:rPr>
              <a:t>Jennifer L. Armentrout nació en Martinsburg, Virginia Occidental, Estados Unidos en 1980. Actualmente vive en el mismo lugar con su esposo quien es oficial de policía. </a:t>
            </a:r>
            <a:br>
              <a:rPr lang="es-MX" sz="1600" b="1" dirty="0">
                <a:solidFill>
                  <a:srgbClr val="008080"/>
                </a:solidFill>
                <a:latin typeface="Century Gothic" panose="020B0502020202020204" pitchFamily="34" charset="0"/>
              </a:rPr>
            </a:br>
            <a:r>
              <a:rPr lang="es-MX" sz="1600" b="1" dirty="0">
                <a:solidFill>
                  <a:srgbClr val="008080"/>
                </a:solidFill>
                <a:latin typeface="Century Gothic" panose="020B0502020202020204" pitchFamily="34" charset="0"/>
              </a:rPr>
              <a:t/>
            </a:r>
            <a:br>
              <a:rPr lang="es-MX" sz="1600" b="1" dirty="0">
                <a:solidFill>
                  <a:srgbClr val="008080"/>
                </a:solidFill>
                <a:latin typeface="Century Gothic" panose="020B0502020202020204" pitchFamily="34" charset="0"/>
              </a:rPr>
            </a:br>
            <a:r>
              <a:rPr lang="es-MX" sz="1600" b="1" dirty="0">
                <a:solidFill>
                  <a:srgbClr val="008080"/>
                </a:solidFill>
                <a:latin typeface="Century Gothic" panose="020B0502020202020204" pitchFamily="34" charset="0"/>
              </a:rPr>
              <a:t>Cuando no está trabajando duro en la escritura, pasa su tiempo leyendo, saliendo, y viendo películas de zombis. </a:t>
            </a:r>
            <a:endParaRPr lang="es-MX" sz="1600" b="1" dirty="0" smtClean="0">
              <a:solidFill>
                <a:srgbClr val="008080"/>
              </a:solidFill>
              <a:latin typeface="Century Gothic" panose="020B0502020202020204" pitchFamily="34" charset="0"/>
            </a:endParaRPr>
          </a:p>
          <a:p>
            <a:pPr algn="just"/>
            <a:endParaRPr lang="es-MX" sz="1600" b="1" dirty="0" smtClean="0">
              <a:solidFill>
                <a:srgbClr val="008080"/>
              </a:solidFill>
              <a:latin typeface="Century Gothic" panose="020B0502020202020204" pitchFamily="34" charset="0"/>
            </a:endParaRPr>
          </a:p>
          <a:p>
            <a:pPr algn="just"/>
            <a:r>
              <a:rPr lang="es-MX" sz="1600" b="1" dirty="0">
                <a:solidFill>
                  <a:srgbClr val="008080"/>
                </a:solidFill>
                <a:latin typeface="Century Gothic" panose="020B0502020202020204" pitchFamily="34" charset="0"/>
              </a:rPr>
              <a:t>S</a:t>
            </a:r>
            <a:r>
              <a:rPr lang="es-MX" sz="1600" b="1" dirty="0" smtClean="0">
                <a:solidFill>
                  <a:srgbClr val="008080"/>
                </a:solidFill>
                <a:latin typeface="Century Gothic" panose="020B0502020202020204" pitchFamily="34" charset="0"/>
              </a:rPr>
              <a:t>iempre </a:t>
            </a:r>
            <a:r>
              <a:rPr lang="es-MX" sz="1600" b="1" dirty="0">
                <a:solidFill>
                  <a:srgbClr val="008080"/>
                </a:solidFill>
                <a:latin typeface="Century Gothic" panose="020B0502020202020204" pitchFamily="34" charset="0"/>
              </a:rPr>
              <a:t>deseó convertirse en una autora de éxito, comenzando a escribir cuentos cortos cuando todavía acudía al instituto. Con el tiempo, Armentrout vio hecho realidad su sueño y desde 2011 ha publicado más de 40 libros entre novelas y novelas cortas. </a:t>
            </a:r>
            <a:endParaRPr lang="es-MX" sz="1600" b="1" dirty="0" smtClean="0">
              <a:solidFill>
                <a:srgbClr val="008080"/>
              </a:solidFill>
              <a:latin typeface="Century Gothic" panose="020B0502020202020204" pitchFamily="34" charset="0"/>
            </a:endParaRPr>
          </a:p>
          <a:p>
            <a:pPr algn="just"/>
            <a:endParaRPr lang="es-MX" sz="1600" b="1" dirty="0">
              <a:solidFill>
                <a:srgbClr val="008080"/>
              </a:solidFill>
              <a:latin typeface="Century Gothic" panose="020B0502020202020204" pitchFamily="34" charset="0"/>
            </a:endParaRPr>
          </a:p>
          <a:p>
            <a:pPr algn="just"/>
            <a:r>
              <a:rPr lang="es-MX" sz="1600" b="1" dirty="0">
                <a:solidFill>
                  <a:srgbClr val="008080"/>
                </a:solidFill>
                <a:latin typeface="Century Gothic" panose="020B0502020202020204" pitchFamily="34" charset="0"/>
              </a:rPr>
              <a:t>Armentrout, utiliza el seudónimo de J. Lynn, y es reconocida para el gran público por sus novelas dentro de los géneros juvenil y nuevos adultos, en los que ha destacado por su peculiar mezcla de fantasía y romance. </a:t>
            </a:r>
            <a:endParaRPr lang="es-MX" sz="1600" b="1" dirty="0" smtClean="0">
              <a:solidFill>
                <a:srgbClr val="008080"/>
              </a:solidFill>
              <a:latin typeface="Century Gothic" panose="020B0502020202020204" pitchFamily="34" charset="0"/>
            </a:endParaRPr>
          </a:p>
          <a:p>
            <a:pPr algn="just"/>
            <a:endParaRPr lang="es-MX" sz="1600" b="1" dirty="0">
              <a:solidFill>
                <a:srgbClr val="008080"/>
              </a:solidFill>
              <a:latin typeface="Century Gothic" panose="020B0502020202020204" pitchFamily="34" charset="0"/>
            </a:endParaRPr>
          </a:p>
          <a:p>
            <a:pPr algn="just" fontAlgn="base"/>
            <a:r>
              <a:rPr lang="es-MX" sz="1600" b="1" dirty="0">
                <a:solidFill>
                  <a:srgbClr val="008080"/>
                </a:solidFill>
                <a:latin typeface="Century Gothic" panose="020B0502020202020204" pitchFamily="34" charset="0"/>
              </a:rPr>
              <a:t>De entre su obra, que ha alcanzado los primeros puestos de la lista de los más vendidos del New York Times, habría que destacar series como </a:t>
            </a:r>
            <a:r>
              <a:rPr lang="es-MX" sz="1600" b="1" dirty="0" err="1">
                <a:solidFill>
                  <a:srgbClr val="008080"/>
                </a:solidFill>
                <a:latin typeface="Century Gothic" panose="020B0502020202020204" pitchFamily="34" charset="0"/>
              </a:rPr>
              <a:t>Covenant</a:t>
            </a:r>
            <a:r>
              <a:rPr lang="es-MX" sz="1600" b="1" dirty="0">
                <a:solidFill>
                  <a:srgbClr val="008080"/>
                </a:solidFill>
                <a:latin typeface="Century Gothic" panose="020B0502020202020204" pitchFamily="34" charset="0"/>
              </a:rPr>
              <a:t>, Lux o </a:t>
            </a:r>
            <a:r>
              <a:rPr lang="es-MX" sz="1600" b="1" dirty="0" err="1">
                <a:solidFill>
                  <a:srgbClr val="008080"/>
                </a:solidFill>
                <a:latin typeface="Century Gothic" panose="020B0502020202020204" pitchFamily="34" charset="0"/>
              </a:rPr>
              <a:t>Dark</a:t>
            </a:r>
            <a:r>
              <a:rPr lang="es-MX" sz="1600" b="1" dirty="0">
                <a:solidFill>
                  <a:srgbClr val="008080"/>
                </a:solidFill>
                <a:latin typeface="Century Gothic" panose="020B0502020202020204" pitchFamily="34" charset="0"/>
              </a:rPr>
              <a:t> </a:t>
            </a:r>
            <a:r>
              <a:rPr lang="es-MX" sz="1600" b="1" dirty="0" err="1">
                <a:solidFill>
                  <a:srgbClr val="008080"/>
                </a:solidFill>
                <a:latin typeface="Century Gothic" panose="020B0502020202020204" pitchFamily="34" charset="0"/>
              </a:rPr>
              <a:t>Elements</a:t>
            </a:r>
            <a:r>
              <a:rPr lang="es-MX" sz="1600" b="1" dirty="0">
                <a:solidFill>
                  <a:srgbClr val="008080"/>
                </a:solidFill>
                <a:latin typeface="Century Gothic" panose="020B0502020202020204" pitchFamily="34" charset="0"/>
              </a:rPr>
              <a:t>.</a:t>
            </a:r>
          </a:p>
        </p:txBody>
      </p:sp>
    </p:spTree>
    <p:extLst>
      <p:ext uri="{BB962C8B-B14F-4D97-AF65-F5344CB8AC3E}">
        <p14:creationId xmlns:p14="http://schemas.microsoft.com/office/powerpoint/2010/main" val="1459997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0"/>
            <a:ext cx="10515600" cy="1325563"/>
          </a:xfrm>
        </p:spPr>
        <p:txBody>
          <a:bodyPr>
            <a:normAutofit/>
          </a:bodyPr>
          <a:lstStyle/>
          <a:p>
            <a:pPr algn="ctr"/>
            <a:r>
              <a:rPr lang="es-MX" sz="8000" b="1" dirty="0" smtClean="0">
                <a:solidFill>
                  <a:srgbClr val="990033"/>
                </a:solidFill>
                <a:latin typeface="AR CARTER" panose="02000000000000000000" pitchFamily="2" charset="0"/>
              </a:rPr>
              <a:t>El autor y la trama</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838200" y="2313575"/>
            <a:ext cx="10515600" cy="4351338"/>
          </a:xfrm>
        </p:spPr>
        <p:txBody>
          <a:bodyPr/>
          <a:lstStyle/>
          <a:p>
            <a:pPr algn="just"/>
            <a:r>
              <a:rPr lang="es-MX" b="1" dirty="0" smtClean="0">
                <a:solidFill>
                  <a:srgbClr val="008080"/>
                </a:solidFill>
                <a:latin typeface="Century Gothic" panose="020B0502020202020204" pitchFamily="34" charset="0"/>
              </a:rPr>
              <a:t>La ciudad donde se narra la novela es el lugar donde nació la autora </a:t>
            </a:r>
            <a:r>
              <a:rPr lang="es-MX" b="1" dirty="0">
                <a:solidFill>
                  <a:srgbClr val="008080"/>
                </a:solidFill>
                <a:latin typeface="Century Gothic" panose="020B0502020202020204" pitchFamily="34" charset="0"/>
              </a:rPr>
              <a:t>Jennifer L. </a:t>
            </a:r>
            <a:r>
              <a:rPr lang="es-MX" b="1" dirty="0" err="1" smtClean="0">
                <a:solidFill>
                  <a:srgbClr val="008080"/>
                </a:solidFill>
                <a:latin typeface="Century Gothic" panose="020B0502020202020204" pitchFamily="34" charset="0"/>
              </a:rPr>
              <a:t>Armentrout</a:t>
            </a:r>
            <a:r>
              <a:rPr lang="es-MX" b="1" dirty="0" smtClean="0">
                <a:solidFill>
                  <a:srgbClr val="008080"/>
                </a:solidFill>
                <a:latin typeface="Century Gothic" panose="020B0502020202020204" pitchFamily="34" charset="0"/>
              </a:rPr>
              <a:t>.</a:t>
            </a:r>
          </a:p>
          <a:p>
            <a:pPr marL="0" indent="0" algn="just">
              <a:buNone/>
            </a:pPr>
            <a:endParaRPr lang="es-MX" b="1" dirty="0" smtClean="0">
              <a:solidFill>
                <a:srgbClr val="008080"/>
              </a:solidFill>
              <a:latin typeface="Century Gothic" panose="020B0502020202020204" pitchFamily="34" charset="0"/>
            </a:endParaRPr>
          </a:p>
          <a:p>
            <a:pPr algn="just"/>
            <a:r>
              <a:rPr lang="es-MX" b="1" dirty="0" smtClean="0">
                <a:solidFill>
                  <a:srgbClr val="008080"/>
                </a:solidFill>
                <a:latin typeface="Century Gothic" panose="020B0502020202020204" pitchFamily="34" charset="0"/>
              </a:rPr>
              <a:t>Alguna de las aficiones de la autora, como el ver películas de zombis, era uno de los pasatiempos de Jacob, el mejor amigo de Avery. </a:t>
            </a:r>
            <a:endParaRPr lang="es-MX" b="1" dirty="0">
              <a:solidFill>
                <a:srgbClr val="008080"/>
              </a:solidFill>
              <a:latin typeface="Century Gothic" panose="020B0502020202020204" pitchFamily="34" charset="0"/>
            </a:endParaRPr>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781"/>
            <a:ext cx="12192000" cy="1650794"/>
          </a:xfrm>
          <a:prstGeom prst="rect">
            <a:avLst/>
          </a:prstGeom>
        </p:spPr>
      </p:pic>
    </p:spTree>
    <p:extLst>
      <p:ext uri="{BB962C8B-B14F-4D97-AF65-F5344CB8AC3E}">
        <p14:creationId xmlns:p14="http://schemas.microsoft.com/office/powerpoint/2010/main" val="56977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162615"/>
            <a:ext cx="10515600" cy="1325563"/>
          </a:xfrm>
        </p:spPr>
        <p:txBody>
          <a:bodyPr>
            <a:normAutofit/>
          </a:bodyPr>
          <a:lstStyle/>
          <a:p>
            <a:pPr algn="ctr"/>
            <a:r>
              <a:rPr lang="es-MX" sz="8000" b="1" dirty="0" smtClean="0">
                <a:solidFill>
                  <a:srgbClr val="990033"/>
                </a:solidFill>
                <a:latin typeface="AR CARTER" panose="02000000000000000000" pitchFamily="2" charset="0"/>
              </a:rPr>
              <a:t>Argumento y conflicto</a:t>
            </a:r>
            <a:endParaRPr lang="es-MX" sz="8000" b="1" dirty="0">
              <a:solidFill>
                <a:srgbClr val="990033"/>
              </a:solidFill>
              <a:latin typeface="AR CARTER" panose="02000000000000000000" pitchFamily="2" charset="0"/>
            </a:endParaRPr>
          </a:p>
        </p:txBody>
      </p:sp>
      <p:sp>
        <p:nvSpPr>
          <p:cNvPr id="4" name="Marcador de contenido 3"/>
          <p:cNvSpPr>
            <a:spLocks noGrp="1"/>
          </p:cNvSpPr>
          <p:nvPr>
            <p:ph sz="half" idx="2"/>
          </p:nvPr>
        </p:nvSpPr>
        <p:spPr>
          <a:xfrm>
            <a:off x="839788" y="2150959"/>
            <a:ext cx="10514012" cy="4576667"/>
          </a:xfrm>
        </p:spPr>
        <p:txBody>
          <a:bodyPr>
            <a:noAutofit/>
          </a:bodyPr>
          <a:lstStyle/>
          <a:p>
            <a:pPr marL="0" indent="0" algn="just">
              <a:buNone/>
            </a:pPr>
            <a:r>
              <a:rPr lang="es-MX" sz="2300" b="1" dirty="0">
                <a:solidFill>
                  <a:srgbClr val="008080"/>
                </a:solidFill>
                <a:latin typeface="Century Gothic" panose="020B0502020202020204" pitchFamily="34" charset="0"/>
              </a:rPr>
              <a:t>Avery Morgansten necesita huir. Viajar a miles de kilómetros de su hogar para ir a la universidad </a:t>
            </a:r>
            <a:r>
              <a:rPr lang="es-MX" sz="2300" b="1" dirty="0" smtClean="0">
                <a:solidFill>
                  <a:srgbClr val="008080"/>
                </a:solidFill>
                <a:latin typeface="Century Gothic" panose="020B0502020202020204" pitchFamily="34" charset="0"/>
              </a:rPr>
              <a:t>pues es </a:t>
            </a:r>
            <a:r>
              <a:rPr lang="es-MX" sz="2300" b="1" dirty="0">
                <a:solidFill>
                  <a:srgbClr val="008080"/>
                </a:solidFill>
                <a:latin typeface="Century Gothic" panose="020B0502020202020204" pitchFamily="34" charset="0"/>
              </a:rPr>
              <a:t>el único modo en que puede escapar del recuerdo de esa fatídica fiesta de Halloween que cambió su vida para siempre. Lo que no entraba en sus planes era atraer la atención del único chico que puede hacer pedazos el frágil futuro que está intentando </a:t>
            </a:r>
            <a:r>
              <a:rPr lang="es-MX" sz="2300" b="1" dirty="0" smtClean="0">
                <a:solidFill>
                  <a:srgbClr val="008080"/>
                </a:solidFill>
                <a:latin typeface="Century Gothic" panose="020B0502020202020204" pitchFamily="34" charset="0"/>
              </a:rPr>
              <a:t>construir.</a:t>
            </a:r>
          </a:p>
          <a:p>
            <a:pPr marL="0" indent="0" algn="just">
              <a:buNone/>
            </a:pPr>
            <a:endParaRPr lang="es-MX" sz="2300" b="1" dirty="0">
              <a:solidFill>
                <a:srgbClr val="008080"/>
              </a:solidFill>
              <a:latin typeface="Century Gothic" panose="020B0502020202020204" pitchFamily="34" charset="0"/>
            </a:endParaRPr>
          </a:p>
          <a:p>
            <a:pPr marL="0" indent="0" algn="just">
              <a:buNone/>
            </a:pPr>
            <a:r>
              <a:rPr lang="es-MX" sz="2300" b="1" dirty="0" smtClean="0">
                <a:solidFill>
                  <a:srgbClr val="008080"/>
                </a:solidFill>
                <a:latin typeface="Century Gothic" panose="020B0502020202020204" pitchFamily="34" charset="0"/>
              </a:rPr>
              <a:t>Cameron </a:t>
            </a:r>
            <a:r>
              <a:rPr lang="es-MX" sz="2300" b="1" dirty="0">
                <a:solidFill>
                  <a:srgbClr val="008080"/>
                </a:solidFill>
                <a:latin typeface="Century Gothic" panose="020B0502020202020204" pitchFamily="34" charset="0"/>
              </a:rPr>
              <a:t>Hamilton es un metro noventa de irresistible atractivo completado con un par de imponentes ojos azules y una increíble capacidad para hacer que Avery desee cosas que creía que le habían sido arrebatadas para siempre. Relacionarse con él es peligroso. Pero ignorar la tensión ardiente que surge entre ellos </a:t>
            </a:r>
            <a:r>
              <a:rPr lang="es-MX" sz="2300" b="1" dirty="0" smtClean="0">
                <a:solidFill>
                  <a:srgbClr val="008080"/>
                </a:solidFill>
                <a:latin typeface="Century Gothic" panose="020B0502020202020204" pitchFamily="34" charset="0"/>
              </a:rPr>
              <a:t>y </a:t>
            </a:r>
            <a:r>
              <a:rPr lang="es-MX" sz="2300" b="1" dirty="0">
                <a:solidFill>
                  <a:srgbClr val="008080"/>
                </a:solidFill>
                <a:latin typeface="Century Gothic" panose="020B0502020202020204" pitchFamily="34" charset="0"/>
              </a:rPr>
              <a:t>que saca un lado de Avery que ella ni siquiera sabía que </a:t>
            </a:r>
            <a:r>
              <a:rPr lang="es-MX" sz="2300" b="1" dirty="0" smtClean="0">
                <a:solidFill>
                  <a:srgbClr val="008080"/>
                </a:solidFill>
                <a:latin typeface="Century Gothic" panose="020B0502020202020204" pitchFamily="34" charset="0"/>
              </a:rPr>
              <a:t>existía es </a:t>
            </a:r>
            <a:r>
              <a:rPr lang="es-MX" sz="2300" b="1" dirty="0">
                <a:solidFill>
                  <a:srgbClr val="008080"/>
                </a:solidFill>
                <a:latin typeface="Century Gothic" panose="020B0502020202020204" pitchFamily="34" charset="0"/>
              </a:rPr>
              <a:t>imposible.</a:t>
            </a:r>
          </a:p>
        </p:txBody>
      </p:sp>
      <p:pic>
        <p:nvPicPr>
          <p:cNvPr id="8"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5396"/>
            <a:ext cx="12192000" cy="1554733"/>
          </a:xfrm>
          <a:prstGeom prst="rect">
            <a:avLst/>
          </a:prstGeom>
        </p:spPr>
      </p:pic>
    </p:spTree>
    <p:extLst>
      <p:ext uri="{BB962C8B-B14F-4D97-AF65-F5344CB8AC3E}">
        <p14:creationId xmlns:p14="http://schemas.microsoft.com/office/powerpoint/2010/main" val="4719634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560294" y="0"/>
            <a:ext cx="11071412" cy="1325563"/>
          </a:xfrm>
        </p:spPr>
        <p:txBody>
          <a:bodyPr>
            <a:noAutofit/>
          </a:bodyPr>
          <a:lstStyle/>
          <a:p>
            <a:pPr algn="ctr"/>
            <a:r>
              <a:rPr lang="es-MX" sz="8000" b="1" dirty="0" smtClean="0">
                <a:solidFill>
                  <a:srgbClr val="990033"/>
                </a:solidFill>
                <a:latin typeface="AR CARTER" panose="02000000000000000000" pitchFamily="2" charset="0"/>
              </a:rPr>
              <a:t>Los personajes y su caracterización</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560294" y="2313575"/>
            <a:ext cx="11071412" cy="4351338"/>
          </a:xfrm>
        </p:spPr>
        <p:txBody>
          <a:bodyPr>
            <a:normAutofit fontScale="92500" lnSpcReduction="10000"/>
          </a:bodyPr>
          <a:lstStyle/>
          <a:p>
            <a:pPr marL="0" indent="0" algn="just">
              <a:buNone/>
            </a:pPr>
            <a:r>
              <a:rPr lang="es-MX" sz="2900" b="1" dirty="0" smtClean="0">
                <a:solidFill>
                  <a:srgbClr val="996600"/>
                </a:solidFill>
                <a:latin typeface="Century Gothic" panose="020B0502020202020204" pitchFamily="34" charset="0"/>
              </a:rPr>
              <a:t>Avery Morgansten: </a:t>
            </a:r>
            <a:r>
              <a:rPr lang="es-MX" sz="2900" b="1" dirty="0" smtClean="0">
                <a:solidFill>
                  <a:srgbClr val="008080"/>
                </a:solidFill>
                <a:latin typeface="Century Gothic" panose="020B0502020202020204" pitchFamily="34" charset="0"/>
              </a:rPr>
              <a:t>Pecosa, pelo castaño, nariz recta, mentón redondo y </a:t>
            </a:r>
            <a:r>
              <a:rPr lang="es-MX" sz="2900" b="1" dirty="0">
                <a:solidFill>
                  <a:srgbClr val="008080"/>
                </a:solidFill>
                <a:latin typeface="Century Gothic" panose="020B0502020202020204" pitchFamily="34" charset="0"/>
              </a:rPr>
              <a:t>pómulos marcados. Es una chica </a:t>
            </a:r>
            <a:r>
              <a:rPr lang="es-MX" sz="2900" b="1" dirty="0" smtClean="0">
                <a:solidFill>
                  <a:srgbClr val="008080"/>
                </a:solidFill>
                <a:latin typeface="Century Gothic" panose="020B0502020202020204" pitchFamily="34" charset="0"/>
              </a:rPr>
              <a:t>lista y adorable aunque también es torpe, tímida, insegura </a:t>
            </a:r>
            <a:r>
              <a:rPr lang="es-MX" sz="2900" b="1" dirty="0">
                <a:solidFill>
                  <a:srgbClr val="008080"/>
                </a:solidFill>
                <a:latin typeface="Century Gothic" panose="020B0502020202020204" pitchFamily="34" charset="0"/>
              </a:rPr>
              <a:t>y muy temerosa, ya que ella </a:t>
            </a:r>
            <a:r>
              <a:rPr lang="es-MX" sz="2900" b="1" dirty="0" smtClean="0">
                <a:solidFill>
                  <a:srgbClr val="008080"/>
                </a:solidFill>
                <a:latin typeface="Century Gothic" panose="020B0502020202020204" pitchFamily="34" charset="0"/>
              </a:rPr>
              <a:t>guarda el secreto de un hecho ocurrido hace cinco años. </a:t>
            </a:r>
            <a:endParaRPr lang="es-MX" sz="2900" b="1" dirty="0">
              <a:solidFill>
                <a:srgbClr val="008080"/>
              </a:solidFill>
              <a:latin typeface="Century Gothic" panose="020B0502020202020204" pitchFamily="34" charset="0"/>
            </a:endParaRPr>
          </a:p>
          <a:p>
            <a:pPr algn="just"/>
            <a:endParaRPr lang="es-MX" sz="2900" b="1" dirty="0" smtClean="0">
              <a:solidFill>
                <a:srgbClr val="008080"/>
              </a:solidFill>
              <a:latin typeface="Century Gothic" panose="020B0502020202020204" pitchFamily="34" charset="0"/>
            </a:endParaRPr>
          </a:p>
          <a:p>
            <a:pPr marL="0" indent="0" algn="just">
              <a:buNone/>
            </a:pPr>
            <a:r>
              <a:rPr lang="es-MX" sz="2900" b="1" dirty="0" smtClean="0">
                <a:solidFill>
                  <a:srgbClr val="996600"/>
                </a:solidFill>
                <a:latin typeface="Century Gothic" panose="020B0502020202020204" pitchFamily="34" charset="0"/>
              </a:rPr>
              <a:t>Cameron Hamilton: </a:t>
            </a:r>
            <a:r>
              <a:rPr lang="es-MX" sz="2900" b="1" dirty="0" smtClean="0">
                <a:solidFill>
                  <a:srgbClr val="008080"/>
                </a:solidFill>
                <a:latin typeface="Century Gothic" panose="020B0502020202020204" pitchFamily="34" charset="0"/>
              </a:rPr>
              <a:t>Es un guapo joven (pelo ondulado y oscuro, ojos azules y con un hoyuelo), dulce, tierno y muy extrovertido que enamora a las jóvenes con su sola presencia. En ocasiones puede resultar cariñoso, pero esto es algo que solo Avery puede ver. Además es fuerte e insistente.</a:t>
            </a:r>
            <a:endParaRPr lang="es-MX" dirty="0" smtClean="0"/>
          </a:p>
          <a:p>
            <a:pPr marL="0" indent="0">
              <a:buNone/>
            </a:pPr>
            <a:endParaRPr lang="es-MX" dirty="0"/>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698"/>
            <a:ext cx="12192000" cy="1502877"/>
          </a:xfrm>
          <a:prstGeom prst="rect">
            <a:avLst/>
          </a:prstGeom>
        </p:spPr>
      </p:pic>
    </p:spTree>
    <p:extLst>
      <p:ext uri="{BB962C8B-B14F-4D97-AF65-F5344CB8AC3E}">
        <p14:creationId xmlns:p14="http://schemas.microsoft.com/office/powerpoint/2010/main" val="3343696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0"/>
            <a:ext cx="10515600" cy="1325563"/>
          </a:xfrm>
        </p:spPr>
        <p:txBody>
          <a:bodyPr>
            <a:normAutofit/>
          </a:bodyPr>
          <a:lstStyle/>
          <a:p>
            <a:pPr algn="ctr"/>
            <a:r>
              <a:rPr lang="es-MX" sz="6000" b="1" dirty="0">
                <a:solidFill>
                  <a:srgbClr val="990033"/>
                </a:solidFill>
                <a:latin typeface="AR CARTER" panose="02000000000000000000" pitchFamily="2" charset="0"/>
              </a:rPr>
              <a:t>Personajes secundarios</a:t>
            </a:r>
            <a:r>
              <a:rPr lang="es-MX" sz="6000" b="1" dirty="0" smtClean="0">
                <a:solidFill>
                  <a:srgbClr val="990033"/>
                </a:solidFill>
                <a:latin typeface="AR CARTER" panose="02000000000000000000" pitchFamily="2" charset="0"/>
              </a:rPr>
              <a:t>:</a:t>
            </a:r>
            <a:endParaRPr lang="es-MX" sz="6000" dirty="0">
              <a:latin typeface="AR CARTER" panose="02000000000000000000" pitchFamily="2" charset="0"/>
            </a:endParaRPr>
          </a:p>
        </p:txBody>
      </p:sp>
      <p:sp>
        <p:nvSpPr>
          <p:cNvPr id="3" name="Marcador de contenido 2"/>
          <p:cNvSpPr>
            <a:spLocks noGrp="1"/>
          </p:cNvSpPr>
          <p:nvPr>
            <p:ph sz="half" idx="1"/>
          </p:nvPr>
        </p:nvSpPr>
        <p:spPr>
          <a:xfrm>
            <a:off x="838200" y="2141024"/>
            <a:ext cx="5181600" cy="4351338"/>
          </a:xfrm>
        </p:spPr>
        <p:txBody>
          <a:bodyPr>
            <a:normAutofit lnSpcReduction="10000"/>
          </a:bodyPr>
          <a:lstStyle/>
          <a:p>
            <a:pPr marL="0" indent="0" algn="just">
              <a:buNone/>
            </a:pPr>
            <a:r>
              <a:rPr lang="es-MX" b="1" dirty="0" smtClean="0">
                <a:solidFill>
                  <a:srgbClr val="996600"/>
                </a:solidFill>
                <a:latin typeface="Century Gothic" panose="020B0502020202020204" pitchFamily="34" charset="0"/>
              </a:rPr>
              <a:t>Jacob </a:t>
            </a:r>
            <a:r>
              <a:rPr lang="es-MX" b="1" dirty="0">
                <a:solidFill>
                  <a:srgbClr val="996600"/>
                </a:solidFill>
                <a:latin typeface="Century Gothic" panose="020B0502020202020204" pitchFamily="34" charset="0"/>
              </a:rPr>
              <a:t>Massey: </a:t>
            </a:r>
            <a:r>
              <a:rPr lang="es-MX" b="1" dirty="0">
                <a:solidFill>
                  <a:srgbClr val="008080"/>
                </a:solidFill>
                <a:latin typeface="Century Gothic" panose="020B0502020202020204" pitchFamily="34" charset="0"/>
              </a:rPr>
              <a:t>Piel color canela, </a:t>
            </a:r>
            <a:r>
              <a:rPr lang="es-MX" b="1" dirty="0" smtClean="0">
                <a:solidFill>
                  <a:srgbClr val="008080"/>
                </a:solidFill>
                <a:latin typeface="Century Gothic" panose="020B0502020202020204" pitchFamily="34" charset="0"/>
              </a:rPr>
              <a:t>extrovertido.</a:t>
            </a:r>
          </a:p>
          <a:p>
            <a:pPr marL="0" indent="0" algn="just">
              <a:buNone/>
            </a:pPr>
            <a:r>
              <a:rPr lang="es-MX" b="1" dirty="0" smtClean="0">
                <a:solidFill>
                  <a:srgbClr val="008080"/>
                </a:solidFill>
                <a:latin typeface="Century Gothic" panose="020B0502020202020204" pitchFamily="34" charset="0"/>
              </a:rPr>
              <a:t> </a:t>
            </a:r>
            <a:endParaRPr lang="es-MX" b="1" dirty="0">
              <a:solidFill>
                <a:srgbClr val="008080"/>
              </a:solidFill>
              <a:latin typeface="Century Gothic" panose="020B0502020202020204" pitchFamily="34" charset="0"/>
            </a:endParaRPr>
          </a:p>
          <a:p>
            <a:pPr marL="0" indent="0" algn="just">
              <a:buNone/>
            </a:pPr>
            <a:r>
              <a:rPr lang="es-MX" b="1" dirty="0">
                <a:solidFill>
                  <a:srgbClr val="996600"/>
                </a:solidFill>
                <a:latin typeface="Century Gothic" panose="020B0502020202020204" pitchFamily="34" charset="0"/>
              </a:rPr>
              <a:t>Brittany: </a:t>
            </a:r>
            <a:r>
              <a:rPr lang="es-MX" b="1" dirty="0">
                <a:solidFill>
                  <a:srgbClr val="008080"/>
                </a:solidFill>
                <a:latin typeface="Century Gothic" panose="020B0502020202020204" pitchFamily="34" charset="0"/>
              </a:rPr>
              <a:t>Chica amistosa con el cabello rubio y corto, ojos castañosos</a:t>
            </a:r>
            <a:r>
              <a:rPr lang="es-MX" b="1" dirty="0" smtClean="0">
                <a:solidFill>
                  <a:srgbClr val="008080"/>
                </a:solidFill>
                <a:latin typeface="Century Gothic" panose="020B0502020202020204" pitchFamily="34" charset="0"/>
              </a:rPr>
              <a:t>.</a:t>
            </a:r>
          </a:p>
          <a:p>
            <a:pPr marL="0" indent="0" algn="just">
              <a:buNone/>
            </a:pPr>
            <a:endParaRPr lang="es-MX" b="1" dirty="0">
              <a:solidFill>
                <a:srgbClr val="008080"/>
              </a:solidFill>
              <a:latin typeface="Century Gothic" panose="020B0502020202020204" pitchFamily="34" charset="0"/>
            </a:endParaRPr>
          </a:p>
          <a:p>
            <a:pPr marL="0" indent="0" algn="just">
              <a:buNone/>
            </a:pPr>
            <a:r>
              <a:rPr lang="es-MX" b="1" dirty="0" smtClean="0">
                <a:solidFill>
                  <a:srgbClr val="996600"/>
                </a:solidFill>
                <a:latin typeface="Century Gothic" panose="020B0502020202020204" pitchFamily="34" charset="0"/>
              </a:rPr>
              <a:t>Kevin</a:t>
            </a:r>
          </a:p>
          <a:p>
            <a:pPr marL="0" indent="0" algn="just">
              <a:buNone/>
            </a:pPr>
            <a:endParaRPr lang="es-MX" b="1" dirty="0">
              <a:solidFill>
                <a:srgbClr val="996600"/>
              </a:solidFill>
              <a:latin typeface="Century Gothic" panose="020B0502020202020204" pitchFamily="34" charset="0"/>
            </a:endParaRPr>
          </a:p>
          <a:p>
            <a:pPr marL="0" indent="0" algn="just">
              <a:buNone/>
            </a:pPr>
            <a:r>
              <a:rPr lang="es-MX" b="1" dirty="0">
                <a:solidFill>
                  <a:srgbClr val="996600"/>
                </a:solidFill>
                <a:latin typeface="Century Gothic" panose="020B0502020202020204" pitchFamily="34" charset="0"/>
              </a:rPr>
              <a:t>Ollie</a:t>
            </a:r>
          </a:p>
          <a:p>
            <a:endParaRPr lang="es-MX" dirty="0"/>
          </a:p>
        </p:txBody>
      </p:sp>
      <p:sp>
        <p:nvSpPr>
          <p:cNvPr id="4" name="Marcador de contenido 3"/>
          <p:cNvSpPr>
            <a:spLocks noGrp="1"/>
          </p:cNvSpPr>
          <p:nvPr>
            <p:ph sz="half" idx="2"/>
          </p:nvPr>
        </p:nvSpPr>
        <p:spPr>
          <a:xfrm>
            <a:off x="6172200" y="2141024"/>
            <a:ext cx="5181600" cy="4351338"/>
          </a:xfrm>
        </p:spPr>
        <p:txBody>
          <a:bodyPr>
            <a:normAutofit lnSpcReduction="10000"/>
          </a:bodyPr>
          <a:lstStyle/>
          <a:p>
            <a:pPr marL="0" indent="0" algn="ctr">
              <a:buNone/>
            </a:pPr>
            <a:r>
              <a:rPr lang="es-MX" sz="5400" b="1" dirty="0" smtClean="0">
                <a:solidFill>
                  <a:srgbClr val="990033"/>
                </a:solidFill>
                <a:latin typeface="Brush Script MT" panose="03060802040406070304" pitchFamily="66" charset="0"/>
              </a:rPr>
              <a:t>Antagonistas:</a:t>
            </a:r>
            <a:endParaRPr lang="es-MX" b="1" dirty="0" smtClean="0">
              <a:solidFill>
                <a:srgbClr val="996600"/>
              </a:solidFill>
              <a:latin typeface="Century Gothic" panose="020B0502020202020204" pitchFamily="34" charset="0"/>
            </a:endParaRPr>
          </a:p>
          <a:p>
            <a:pPr marL="0" indent="0" algn="just">
              <a:buNone/>
            </a:pPr>
            <a:r>
              <a:rPr lang="es-MX" b="1" dirty="0" smtClean="0">
                <a:solidFill>
                  <a:srgbClr val="996600"/>
                </a:solidFill>
                <a:latin typeface="Century Gothic" panose="020B0502020202020204" pitchFamily="34" charset="0"/>
              </a:rPr>
              <a:t>Blaine</a:t>
            </a:r>
          </a:p>
          <a:p>
            <a:pPr marL="0" indent="0" algn="just">
              <a:buNone/>
            </a:pPr>
            <a:endParaRPr lang="es-MX" b="1" dirty="0">
              <a:solidFill>
                <a:srgbClr val="996600"/>
              </a:solidFill>
              <a:latin typeface="Century Gothic" panose="020B0502020202020204" pitchFamily="34" charset="0"/>
            </a:endParaRPr>
          </a:p>
          <a:p>
            <a:pPr marL="0" indent="0" algn="just">
              <a:buNone/>
            </a:pPr>
            <a:r>
              <a:rPr lang="es-MX" b="1" dirty="0" smtClean="0">
                <a:solidFill>
                  <a:srgbClr val="996600"/>
                </a:solidFill>
                <a:latin typeface="Century Gothic" panose="020B0502020202020204" pitchFamily="34" charset="0"/>
              </a:rPr>
              <a:t>Stephanie</a:t>
            </a:r>
          </a:p>
          <a:p>
            <a:pPr marL="0" indent="0" algn="just">
              <a:buNone/>
            </a:pPr>
            <a:endParaRPr lang="es-MX" b="1" dirty="0">
              <a:solidFill>
                <a:srgbClr val="996600"/>
              </a:solidFill>
              <a:latin typeface="Century Gothic" panose="020B0502020202020204" pitchFamily="34" charset="0"/>
            </a:endParaRPr>
          </a:p>
          <a:p>
            <a:pPr marL="0" indent="0" algn="just">
              <a:buNone/>
            </a:pPr>
            <a:r>
              <a:rPr lang="es-MX" b="1" dirty="0">
                <a:solidFill>
                  <a:srgbClr val="996600"/>
                </a:solidFill>
                <a:latin typeface="Century Gothic" panose="020B0502020202020204" pitchFamily="34" charset="0"/>
              </a:rPr>
              <a:t>Molly</a:t>
            </a:r>
          </a:p>
          <a:p>
            <a:endParaRPr lang="es-MX" dirty="0"/>
          </a:p>
        </p:txBody>
      </p:sp>
      <p:pic>
        <p:nvPicPr>
          <p:cNvPr id="6"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10698"/>
            <a:ext cx="12192000" cy="1502877"/>
          </a:xfrm>
          <a:prstGeom prst="rect">
            <a:avLst/>
          </a:prstGeom>
        </p:spPr>
      </p:pic>
    </p:spTree>
    <p:extLst>
      <p:ext uri="{BB962C8B-B14F-4D97-AF65-F5344CB8AC3E}">
        <p14:creationId xmlns:p14="http://schemas.microsoft.com/office/powerpoint/2010/main" val="1263964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94128"/>
            <a:ext cx="10515600" cy="1325563"/>
          </a:xfrm>
        </p:spPr>
        <p:txBody>
          <a:bodyPr>
            <a:normAutofit/>
          </a:bodyPr>
          <a:lstStyle/>
          <a:p>
            <a:pPr algn="ctr"/>
            <a:r>
              <a:rPr lang="es-MX" sz="8000" b="1" dirty="0" smtClean="0">
                <a:solidFill>
                  <a:srgbClr val="990033"/>
                </a:solidFill>
                <a:latin typeface="AR CARTER" panose="02000000000000000000" pitchFamily="2" charset="0"/>
              </a:rPr>
              <a:t>Ambiente y temporalidad</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838200" y="2313575"/>
            <a:ext cx="10515600" cy="4351338"/>
          </a:xfrm>
        </p:spPr>
        <p:txBody>
          <a:bodyPr>
            <a:normAutofit/>
          </a:bodyPr>
          <a:lstStyle/>
          <a:p>
            <a:pPr marL="0" indent="0">
              <a:buNone/>
            </a:pPr>
            <a:r>
              <a:rPr lang="es-MX" b="1" dirty="0" smtClean="0">
                <a:solidFill>
                  <a:srgbClr val="996600"/>
                </a:solidFill>
                <a:latin typeface="Century Gothic" panose="020B0502020202020204" pitchFamily="34" charset="0"/>
              </a:rPr>
              <a:t>Ambiente: </a:t>
            </a:r>
          </a:p>
          <a:p>
            <a:pPr marL="0" indent="0">
              <a:buNone/>
            </a:pPr>
            <a:r>
              <a:rPr lang="es-MX" b="1" dirty="0" smtClean="0">
                <a:solidFill>
                  <a:srgbClr val="008080"/>
                </a:solidFill>
                <a:latin typeface="Century Gothic" panose="020B0502020202020204" pitchFamily="34" charset="0"/>
              </a:rPr>
              <a:t>-Universidad.</a:t>
            </a:r>
          </a:p>
          <a:p>
            <a:pPr marL="0" indent="0">
              <a:buNone/>
            </a:pPr>
            <a:r>
              <a:rPr lang="es-MX" b="1" dirty="0" smtClean="0">
                <a:solidFill>
                  <a:srgbClr val="008080"/>
                </a:solidFill>
                <a:latin typeface="Century Gothic" panose="020B0502020202020204" pitchFamily="34" charset="0"/>
              </a:rPr>
              <a:t>-Apartamento. </a:t>
            </a:r>
          </a:p>
          <a:p>
            <a:pPr marL="0" indent="0">
              <a:buNone/>
            </a:pPr>
            <a:r>
              <a:rPr lang="es-MX" b="1" dirty="0" smtClean="0">
                <a:solidFill>
                  <a:srgbClr val="008080"/>
                </a:solidFill>
                <a:latin typeface="Century Gothic" panose="020B0502020202020204" pitchFamily="34" charset="0"/>
              </a:rPr>
              <a:t>-Cafetería escolar.</a:t>
            </a:r>
          </a:p>
          <a:p>
            <a:pPr marL="0" indent="0">
              <a:buNone/>
            </a:pPr>
            <a:r>
              <a:rPr lang="es-MX" b="1" dirty="0" smtClean="0">
                <a:solidFill>
                  <a:srgbClr val="008080"/>
                </a:solidFill>
                <a:latin typeface="Century Gothic" panose="020B0502020202020204" pitchFamily="34" charset="0"/>
              </a:rPr>
              <a:t>-Mansión Hamilton.</a:t>
            </a:r>
          </a:p>
          <a:p>
            <a:pPr marL="0" indent="0">
              <a:buNone/>
            </a:pPr>
            <a:endParaRPr lang="es-MX" b="1" dirty="0" smtClean="0">
              <a:solidFill>
                <a:srgbClr val="008080"/>
              </a:solidFill>
              <a:latin typeface="Century Gothic" panose="020B0502020202020204" pitchFamily="34" charset="0"/>
            </a:endParaRPr>
          </a:p>
          <a:p>
            <a:pPr marL="0" indent="0">
              <a:buNone/>
            </a:pPr>
            <a:r>
              <a:rPr lang="es-MX" b="1" dirty="0" smtClean="0">
                <a:solidFill>
                  <a:srgbClr val="996600"/>
                </a:solidFill>
                <a:latin typeface="Century Gothic" panose="020B0502020202020204" pitchFamily="34" charset="0"/>
              </a:rPr>
              <a:t>Temporalidad: </a:t>
            </a:r>
          </a:p>
          <a:p>
            <a:pPr marL="0" indent="0">
              <a:buNone/>
            </a:pPr>
            <a:r>
              <a:rPr lang="es-MX" b="1" dirty="0" smtClean="0">
                <a:solidFill>
                  <a:srgbClr val="008080"/>
                </a:solidFill>
                <a:latin typeface="Century Gothic" panose="020B0502020202020204" pitchFamily="34" charset="0"/>
              </a:rPr>
              <a:t>-Actualidad (Siglo XXI: año 2015).  </a:t>
            </a:r>
          </a:p>
          <a:p>
            <a:pPr marL="0" indent="0">
              <a:buNone/>
            </a:pPr>
            <a:endParaRPr lang="es-MX" dirty="0"/>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56910"/>
            <a:ext cx="12192000" cy="1650794"/>
          </a:xfrm>
          <a:prstGeom prst="rect">
            <a:avLst/>
          </a:prstGeom>
        </p:spPr>
      </p:pic>
      <p:pic>
        <p:nvPicPr>
          <p:cNvPr id="1026" name="Picture 2" descr="Resultado de imagen para universidad animada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8421" y="3070486"/>
            <a:ext cx="619125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021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wallpaper polka dots paste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838200" y="162615"/>
            <a:ext cx="10515600" cy="1325563"/>
          </a:xfrm>
        </p:spPr>
        <p:txBody>
          <a:bodyPr>
            <a:normAutofit/>
          </a:bodyPr>
          <a:lstStyle/>
          <a:p>
            <a:pPr algn="ctr"/>
            <a:r>
              <a:rPr lang="es-MX" sz="8000" b="1" dirty="0" smtClean="0">
                <a:solidFill>
                  <a:srgbClr val="990033"/>
                </a:solidFill>
                <a:latin typeface="AR CARTER" panose="02000000000000000000" pitchFamily="2" charset="0"/>
              </a:rPr>
              <a:t>Estructura</a:t>
            </a:r>
            <a:endParaRPr lang="es-MX" sz="8000" b="1" dirty="0">
              <a:solidFill>
                <a:srgbClr val="990033"/>
              </a:solidFill>
              <a:latin typeface="AR CARTER" panose="02000000000000000000" pitchFamily="2" charset="0"/>
            </a:endParaRPr>
          </a:p>
        </p:txBody>
      </p:sp>
      <p:sp>
        <p:nvSpPr>
          <p:cNvPr id="3" name="Marcador de contenido 2"/>
          <p:cNvSpPr>
            <a:spLocks noGrp="1"/>
          </p:cNvSpPr>
          <p:nvPr>
            <p:ph idx="1"/>
          </p:nvPr>
        </p:nvSpPr>
        <p:spPr>
          <a:xfrm>
            <a:off x="591671" y="2150959"/>
            <a:ext cx="11053482" cy="4550439"/>
          </a:xfrm>
        </p:spPr>
        <p:txBody>
          <a:bodyPr>
            <a:normAutofit fontScale="92500" lnSpcReduction="20000"/>
          </a:bodyPr>
          <a:lstStyle/>
          <a:p>
            <a:pPr algn="just"/>
            <a:r>
              <a:rPr lang="es-MX" sz="2000" b="1" dirty="0" smtClean="0">
                <a:solidFill>
                  <a:srgbClr val="996600"/>
                </a:solidFill>
                <a:latin typeface="Century Gothic" panose="020B0502020202020204" pitchFamily="34" charset="0"/>
              </a:rPr>
              <a:t>Inicio: </a:t>
            </a:r>
          </a:p>
          <a:p>
            <a:pPr marL="0" indent="0" algn="just">
              <a:buNone/>
            </a:pPr>
            <a:r>
              <a:rPr lang="es-MX" sz="2000" b="1" dirty="0" smtClean="0">
                <a:solidFill>
                  <a:srgbClr val="008080"/>
                </a:solidFill>
                <a:latin typeface="Century Gothic" panose="020B0502020202020204" pitchFamily="34" charset="0"/>
              </a:rPr>
              <a:t>Avery llega a su primer año de universidad para empezar una nueva vida, muy lejos de su casa en Texas, donde ha sido muy infeliz; tiene muchas esperanzas en hacer nuevos amigos y llevar una vida normal donde nadie la conoce, lejos de unos padres amorales y un ambiente hostil que la hizo sufrir. </a:t>
            </a:r>
          </a:p>
          <a:p>
            <a:pPr marL="0" indent="0" algn="just">
              <a:buNone/>
            </a:pPr>
            <a:r>
              <a:rPr lang="es-MX" sz="2000" b="1" dirty="0" smtClean="0">
                <a:solidFill>
                  <a:srgbClr val="008080"/>
                </a:solidFill>
                <a:latin typeface="Century Gothic" panose="020B0502020202020204" pitchFamily="34" charset="0"/>
              </a:rPr>
              <a:t>En el primer día de universidad conoce a Cam; pero no reacciona bien debido a la vergüenza e inseguridad que la acompaña. Pronto todo empeora al saber que es su vecino y compañero de clase. </a:t>
            </a:r>
          </a:p>
          <a:p>
            <a:pPr algn="just"/>
            <a:r>
              <a:rPr lang="es-MX" sz="2000" b="1" dirty="0" smtClean="0">
                <a:solidFill>
                  <a:srgbClr val="996600"/>
                </a:solidFill>
                <a:latin typeface="Century Gothic" panose="020B0502020202020204" pitchFamily="34" charset="0"/>
              </a:rPr>
              <a:t>Desarrollo: </a:t>
            </a:r>
          </a:p>
          <a:p>
            <a:pPr marL="0" indent="0" algn="just">
              <a:buNone/>
            </a:pPr>
            <a:r>
              <a:rPr lang="es-MX" sz="2000" b="1" dirty="0" smtClean="0">
                <a:solidFill>
                  <a:srgbClr val="008080"/>
                </a:solidFill>
                <a:latin typeface="Century Gothic" panose="020B0502020202020204" pitchFamily="34" charset="0"/>
              </a:rPr>
              <a:t>Avery entra en una rutina y encuentra dos buenos amigos, con los que comparte su tiempo libre. Además establece una extraña relación entre ella y Cam, quien a pesar de su aparente negativa al no querer salir con él, éste sigue insistiendo de manera encantadora y regular. </a:t>
            </a:r>
          </a:p>
          <a:p>
            <a:pPr algn="just"/>
            <a:r>
              <a:rPr lang="es-MX" sz="2000" b="1" dirty="0" smtClean="0">
                <a:solidFill>
                  <a:srgbClr val="996600"/>
                </a:solidFill>
                <a:latin typeface="Century Gothic" panose="020B0502020202020204" pitchFamily="34" charset="0"/>
              </a:rPr>
              <a:t>Final: </a:t>
            </a:r>
          </a:p>
          <a:p>
            <a:pPr marL="0" indent="0" algn="just">
              <a:buNone/>
            </a:pPr>
            <a:r>
              <a:rPr lang="es-MX" sz="2000" b="1" dirty="0" smtClean="0">
                <a:solidFill>
                  <a:srgbClr val="008080"/>
                </a:solidFill>
                <a:latin typeface="Century Gothic" panose="020B0502020202020204" pitchFamily="34" charset="0"/>
              </a:rPr>
              <a:t>Avery no tiene más opción que revelarle a Cam el secreto que tanto afecta su vida, sin esperar que Cam estaría con ella hasta el final</a:t>
            </a:r>
            <a:endParaRPr lang="es-MX" sz="2000" b="1" dirty="0">
              <a:solidFill>
                <a:srgbClr val="008080"/>
              </a:solidFill>
              <a:latin typeface="Century Gothic" panose="020B0502020202020204" pitchFamily="34" charset="0"/>
            </a:endParaRPr>
          </a:p>
        </p:txBody>
      </p:sp>
      <p:pic>
        <p:nvPicPr>
          <p:cNvPr id="5" name="Marcador de contenido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2781"/>
            <a:ext cx="12192000" cy="1650794"/>
          </a:xfrm>
          <a:prstGeom prst="rect">
            <a:avLst/>
          </a:prstGeom>
        </p:spPr>
      </p:pic>
    </p:spTree>
    <p:extLst>
      <p:ext uri="{BB962C8B-B14F-4D97-AF65-F5344CB8AC3E}">
        <p14:creationId xmlns:p14="http://schemas.microsoft.com/office/powerpoint/2010/main" val="1453977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TotalTime>
  <Words>904</Words>
  <Application>Microsoft Office PowerPoint</Application>
  <PresentationFormat>Panorámica</PresentationFormat>
  <Paragraphs>82</Paragraphs>
  <Slides>14</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14</vt:i4>
      </vt:variant>
    </vt:vector>
  </HeadingPairs>
  <TitlesOfParts>
    <vt:vector size="23" baseType="lpstr">
      <vt:lpstr>AR CARTER</vt:lpstr>
      <vt:lpstr>Arial</vt:lpstr>
      <vt:lpstr>Arial Rounded MT Bold</vt:lpstr>
      <vt:lpstr>Brush Script MT</vt:lpstr>
      <vt:lpstr>Calibri</vt:lpstr>
      <vt:lpstr>Calibri Light</vt:lpstr>
      <vt:lpstr>Century Gothic</vt:lpstr>
      <vt:lpstr>Jokerman</vt:lpstr>
      <vt:lpstr>Tema de Office</vt:lpstr>
      <vt:lpstr>Te esperaré</vt:lpstr>
      <vt:lpstr>Preguntas de inicio</vt:lpstr>
      <vt:lpstr>J. Lynn</vt:lpstr>
      <vt:lpstr>El autor y la trama</vt:lpstr>
      <vt:lpstr>Argumento y conflicto</vt:lpstr>
      <vt:lpstr>Los personajes y su caracterización</vt:lpstr>
      <vt:lpstr>Personajes secundarios:</vt:lpstr>
      <vt:lpstr>Ambiente y temporalidad</vt:lpstr>
      <vt:lpstr>Estructura</vt:lpstr>
      <vt:lpstr>Lenguaje empleado</vt:lpstr>
      <vt:lpstr>El título en relación con la historia</vt:lpstr>
      <vt:lpstr>Tipo de narrador</vt:lpstr>
      <vt:lpstr>Valoración personal</vt:lpstr>
      <vt:lpstr>Conclusiones</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esperaré</dc:title>
  <dc:creator>Ivonne Vázquez Zetina</dc:creator>
  <cp:lastModifiedBy>Ivonne Vázquez Zetina</cp:lastModifiedBy>
  <cp:revision>29</cp:revision>
  <dcterms:created xsi:type="dcterms:W3CDTF">2017-06-20T04:03:52Z</dcterms:created>
  <dcterms:modified xsi:type="dcterms:W3CDTF">2017-06-22T04:37:44Z</dcterms:modified>
</cp:coreProperties>
</file>